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382" r:id="rId5"/>
    <p:sldId id="481" r:id="rId6"/>
    <p:sldId id="417" r:id="rId7"/>
    <p:sldId id="447" r:id="rId8"/>
    <p:sldId id="482" r:id="rId9"/>
    <p:sldId id="384" r:id="rId10"/>
    <p:sldId id="448" r:id="rId11"/>
    <p:sldId id="485" r:id="rId12"/>
    <p:sldId id="486" r:id="rId13"/>
    <p:sldId id="487" r:id="rId14"/>
    <p:sldId id="488" r:id="rId15"/>
    <p:sldId id="489" r:id="rId16"/>
    <p:sldId id="483" r:id="rId17"/>
    <p:sldId id="484" r:id="rId18"/>
    <p:sldId id="490" r:id="rId19"/>
    <p:sldId id="493" r:id="rId20"/>
    <p:sldId id="491" r:id="rId21"/>
    <p:sldId id="492" r:id="rId22"/>
    <p:sldId id="459" r:id="rId23"/>
    <p:sldId id="480" r:id="rId24"/>
    <p:sldId id="494" r:id="rId25"/>
    <p:sldId id="297" r:id="rId26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8"/>
    </p:embeddedFont>
    <p:embeddedFont>
      <p:font typeface="Proxima Nova" panose="02000506030000020004" pitchFamily="2" charset="0"/>
      <p:regular r:id="rId29"/>
      <p:bold r:id="rId30"/>
      <p:italic r:id="rId31"/>
      <p:boldItalic r:id="rId32"/>
    </p:embeddedFont>
    <p:embeddedFont>
      <p:font typeface="Proxima Nova Extrabold" panose="02000506030000020004" pitchFamily="2" charset="0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FF"/>
    <a:srgbClr val="F0EA00"/>
    <a:srgbClr val="FFFFF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35" autoAdjust="0"/>
    <p:restoredTop sz="94648"/>
  </p:normalViewPr>
  <p:slideViewPr>
    <p:cSldViewPr snapToGrid="0">
      <p:cViewPr varScale="1">
        <p:scale>
          <a:sx n="156" d="100"/>
          <a:sy n="156" d="100"/>
        </p:scale>
        <p:origin x="1064" y="1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f36bc343d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f36bc343d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0272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2634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19521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67862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3483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09922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86932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54232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9142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8256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f36bc343d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f36bc343d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72386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11124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f36bc343d6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f36bc343d6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2604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04796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12084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f36bc343d6_0_1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1f36bc343d6_0_1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f36bc343d6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f36bc343d6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3280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1581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7007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3354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8410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f36bc343d6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f36bc343d6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8989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311700" y="1059000"/>
            <a:ext cx="8520600" cy="3025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220925" y="1965526"/>
            <a:ext cx="8688000" cy="73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800" b="1" dirty="0">
                <a:latin typeface="Proxima Nova"/>
                <a:ea typeface="Proxima Nova"/>
                <a:cs typeface="Proxima Nova"/>
                <a:sym typeface="Proxima Nova"/>
              </a:rPr>
              <a:t>Denoising-based Diffusion Model Implementation</a:t>
            </a:r>
            <a:endParaRPr sz="28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2910325"/>
            <a:ext cx="8520600" cy="9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500" dirty="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DDPM, DDIM Implementation using ‘Diffusers’</a:t>
            </a:r>
            <a:endParaRPr sz="159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7" name="Google Shape;57;p13"/>
          <p:cNvCxnSpPr/>
          <p:nvPr/>
        </p:nvCxnSpPr>
        <p:spPr>
          <a:xfrm>
            <a:off x="478800" y="2629920"/>
            <a:ext cx="81864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13"/>
          <p:cNvCxnSpPr/>
          <p:nvPr/>
        </p:nvCxnSpPr>
        <p:spPr>
          <a:xfrm>
            <a:off x="478800" y="2699620"/>
            <a:ext cx="81864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13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6638923" y="4816416"/>
            <a:ext cx="256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Presented by Beomsoon Park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altLang="ko-KR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Original</a:t>
            </a:r>
            <a:r>
              <a:rPr lang="ko-KR" alt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Authors’</a:t>
            </a:r>
            <a:r>
              <a:rPr lang="ko-KR" alt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22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Github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52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2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Code Explanation</a:t>
            </a:r>
            <a:endParaRPr sz="32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10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5" name="그림 4" descr="텍스트, 소프트웨어, 멀티미디어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3B8C0CEB-45F5-1E9D-C35A-9C41FAB8A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888" y="1833572"/>
            <a:ext cx="4453270" cy="27065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71B5490-6087-1183-C2CF-5F75F4217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33572"/>
            <a:ext cx="4482193" cy="27240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6C1716-1163-66F5-3424-5C3FF7A7A582}"/>
              </a:ext>
            </a:extLst>
          </p:cNvPr>
          <p:cNvSpPr txBox="1"/>
          <p:nvPr/>
        </p:nvSpPr>
        <p:spPr>
          <a:xfrm>
            <a:off x="2557830" y="4533739"/>
            <a:ext cx="3875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800" b="1" dirty="0">
                <a:latin typeface="Proxima Nova" panose="02000506030000020004" pitchFamily="2" charset="0"/>
              </a:rPr>
              <a:t>Raw Materials</a:t>
            </a:r>
            <a:endParaRPr kumimoji="1" lang="ko-Kore-KR" altLang="en-US" sz="1800" dirty="0"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589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DDPM Training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52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2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Code Explanation</a:t>
            </a:r>
            <a:endParaRPr sz="32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11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60A8DBE-D54B-4261-EC05-6A4B55D384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102"/>
          <a:stretch/>
        </p:blipFill>
        <p:spPr>
          <a:xfrm>
            <a:off x="6053078" y="1151232"/>
            <a:ext cx="2968080" cy="14455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1E4C53E-4102-F3DE-303D-37577CA0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49" y="2643814"/>
            <a:ext cx="7315201" cy="202590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7FC1B2E-C626-436F-FE6E-9D4E54C51DB7}"/>
              </a:ext>
            </a:extLst>
          </p:cNvPr>
          <p:cNvSpPr/>
          <p:nvPr/>
        </p:nvSpPr>
        <p:spPr>
          <a:xfrm>
            <a:off x="1551081" y="3633101"/>
            <a:ext cx="5453875" cy="2041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C76446D-2757-7556-32E6-5A6F5C917C4A}"/>
              </a:ext>
            </a:extLst>
          </p:cNvPr>
          <p:cNvSpPr/>
          <p:nvPr/>
        </p:nvSpPr>
        <p:spPr>
          <a:xfrm>
            <a:off x="6139543" y="1744762"/>
            <a:ext cx="1703613" cy="1493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D78115B0-F447-2D2A-C71A-DF2838061F89}"/>
              </a:ext>
            </a:extLst>
          </p:cNvPr>
          <p:cNvCxnSpPr>
            <a:cxnSpLocks/>
            <a:endCxn id="11" idx="1"/>
          </p:cNvCxnSpPr>
          <p:nvPr/>
        </p:nvCxnSpPr>
        <p:spPr>
          <a:xfrm rot="5400000" flipH="1" flipV="1">
            <a:off x="4838232" y="2331791"/>
            <a:ext cx="1813664" cy="788958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0296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DDPM Training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52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2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Code Explanation</a:t>
            </a:r>
            <a:endParaRPr sz="32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12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60A8DBE-D54B-4261-EC05-6A4B55D384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102"/>
          <a:stretch/>
        </p:blipFill>
        <p:spPr>
          <a:xfrm>
            <a:off x="6053078" y="1151232"/>
            <a:ext cx="2968080" cy="14455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1E4C53E-4102-F3DE-303D-37577CA0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49" y="2643814"/>
            <a:ext cx="7315201" cy="202590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7FC1B2E-C626-436F-FE6E-9D4E54C51DB7}"/>
              </a:ext>
            </a:extLst>
          </p:cNvPr>
          <p:cNvSpPr/>
          <p:nvPr/>
        </p:nvSpPr>
        <p:spPr>
          <a:xfrm>
            <a:off x="1551081" y="3845373"/>
            <a:ext cx="6449919" cy="3951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C76446D-2757-7556-32E6-5A6F5C917C4A}"/>
              </a:ext>
            </a:extLst>
          </p:cNvPr>
          <p:cNvSpPr/>
          <p:nvPr/>
        </p:nvSpPr>
        <p:spPr>
          <a:xfrm>
            <a:off x="6110062" y="2024975"/>
            <a:ext cx="2646038" cy="3887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D78115B0-F447-2D2A-C71A-DF2838061F89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5339442" y="2413677"/>
            <a:ext cx="2093639" cy="1431697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007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DDPM Training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52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2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Code Explanation</a:t>
            </a:r>
            <a:endParaRPr sz="32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13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60A8DBE-D54B-4261-EC05-6A4B55D384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102"/>
          <a:stretch/>
        </p:blipFill>
        <p:spPr>
          <a:xfrm>
            <a:off x="6053078" y="1151232"/>
            <a:ext cx="2968080" cy="144556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C76446D-2757-7556-32E6-5A6F5C917C4A}"/>
              </a:ext>
            </a:extLst>
          </p:cNvPr>
          <p:cNvSpPr/>
          <p:nvPr/>
        </p:nvSpPr>
        <p:spPr>
          <a:xfrm>
            <a:off x="6110062" y="2024975"/>
            <a:ext cx="2646038" cy="3887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D78115B0-F447-2D2A-C71A-DF2838061F89}"/>
              </a:ext>
            </a:extLst>
          </p:cNvPr>
          <p:cNvCxnSpPr>
            <a:cxnSpLocks/>
            <a:stCxn id="4" idx="3"/>
            <a:endCxn id="11" idx="2"/>
          </p:cNvCxnSpPr>
          <p:nvPr/>
        </p:nvCxnSpPr>
        <p:spPr>
          <a:xfrm flipV="1">
            <a:off x="6053079" y="2413677"/>
            <a:ext cx="1380002" cy="173677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57217A8-D3F4-3776-FB2E-4EFA7318D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918" y="1830406"/>
            <a:ext cx="4133160" cy="330107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7FC1B2E-C626-436F-FE6E-9D4E54C51DB7}"/>
              </a:ext>
            </a:extLst>
          </p:cNvPr>
          <p:cNvSpPr/>
          <p:nvPr/>
        </p:nvSpPr>
        <p:spPr>
          <a:xfrm>
            <a:off x="1919919" y="3864101"/>
            <a:ext cx="4133160" cy="572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6985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ACAC64-A006-F87D-2352-9E948821AD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898"/>
          <a:stretch/>
        </p:blipFill>
        <p:spPr>
          <a:xfrm>
            <a:off x="5826579" y="1357230"/>
            <a:ext cx="3005721" cy="14579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7BC5F80-0281-A1F1-D87A-D8260FEEB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00" y="2735057"/>
            <a:ext cx="7772400" cy="1996669"/>
          </a:xfrm>
          <a:prstGeom prst="rect">
            <a:avLst/>
          </a:prstGeom>
        </p:spPr>
      </p:pic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DDPM Sampling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52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2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Code Explanation</a:t>
            </a:r>
            <a:endParaRPr sz="32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14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C76446D-2757-7556-32E6-5A6F5C917C4A}"/>
              </a:ext>
            </a:extLst>
          </p:cNvPr>
          <p:cNvSpPr/>
          <p:nvPr/>
        </p:nvSpPr>
        <p:spPr>
          <a:xfrm>
            <a:off x="6053079" y="1995758"/>
            <a:ext cx="2646038" cy="4443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D78115B0-F447-2D2A-C71A-DF2838061F89}"/>
              </a:ext>
            </a:extLst>
          </p:cNvPr>
          <p:cNvCxnSpPr>
            <a:cxnSpLocks/>
            <a:stCxn id="4" idx="3"/>
            <a:endCxn id="11" idx="3"/>
          </p:cNvCxnSpPr>
          <p:nvPr/>
        </p:nvCxnSpPr>
        <p:spPr>
          <a:xfrm flipV="1">
            <a:off x="6053079" y="2217945"/>
            <a:ext cx="2646038" cy="2399227"/>
          </a:xfrm>
          <a:prstGeom prst="bentConnector3">
            <a:avLst>
              <a:gd name="adj1" fmla="val 108639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FC1B2E-C626-436F-FE6E-9D4E54C51DB7}"/>
              </a:ext>
            </a:extLst>
          </p:cNvPr>
          <p:cNvSpPr/>
          <p:nvPr/>
        </p:nvSpPr>
        <p:spPr>
          <a:xfrm>
            <a:off x="670783" y="4518946"/>
            <a:ext cx="5382296" cy="1964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16724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DDIM Sampling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52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2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Code Explanation</a:t>
            </a:r>
            <a:endParaRPr sz="32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15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755B925-5213-D438-8204-7ECB9B9E7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1244472"/>
            <a:ext cx="4857750" cy="6618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3609B8A-4B28-9023-EF45-AA23295F0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062" y="1916454"/>
            <a:ext cx="4593875" cy="31414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B3C53D6-0991-B689-169C-6544351C7E43}"/>
              </a:ext>
            </a:extLst>
          </p:cNvPr>
          <p:cNvSpPr/>
          <p:nvPr/>
        </p:nvSpPr>
        <p:spPr>
          <a:xfrm>
            <a:off x="4273907" y="1201510"/>
            <a:ext cx="4870093" cy="7048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5A370948-5073-5508-A1C6-34D443153E62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6868937" y="1887817"/>
            <a:ext cx="536070" cy="2690906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9485141-738C-C307-7A10-653CE08887F9}"/>
              </a:ext>
            </a:extLst>
          </p:cNvPr>
          <p:cNvSpPr/>
          <p:nvPr/>
        </p:nvSpPr>
        <p:spPr>
          <a:xfrm>
            <a:off x="2275062" y="4494228"/>
            <a:ext cx="4593875" cy="1689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31330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‘Diffusers’ from Hugging Face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52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2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Code Explanation</a:t>
            </a:r>
            <a:endParaRPr sz="32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16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8E326A-2E57-1CFB-A231-608FC450B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150" y="2043939"/>
            <a:ext cx="5219700" cy="1346200"/>
          </a:xfrm>
          <a:prstGeom prst="rect">
            <a:avLst/>
          </a:prstGeom>
        </p:spPr>
      </p:pic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45476B4-59A3-1544-90B0-568E9E8AABC9}"/>
              </a:ext>
            </a:extLst>
          </p:cNvPr>
          <p:cNvSpPr/>
          <p:nvPr/>
        </p:nvSpPr>
        <p:spPr>
          <a:xfrm>
            <a:off x="1100246" y="3634943"/>
            <a:ext cx="6943508" cy="424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Well-defined pipelines for each diffusion model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23C5874-019D-DD81-9EB0-CA84391337C5}"/>
              </a:ext>
            </a:extLst>
          </p:cNvPr>
          <p:cNvSpPr/>
          <p:nvPr/>
        </p:nvSpPr>
        <p:spPr>
          <a:xfrm>
            <a:off x="1100246" y="4248247"/>
            <a:ext cx="6943508" cy="424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Easy implementation &amp; Sampling by utilizing pre-trained models for various datasets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B764EB-40F0-8842-58A5-92F4643DCBCC}"/>
              </a:ext>
            </a:extLst>
          </p:cNvPr>
          <p:cNvSpPr txBox="1"/>
          <p:nvPr/>
        </p:nvSpPr>
        <p:spPr>
          <a:xfrm>
            <a:off x="1641409" y="4835723"/>
            <a:ext cx="5763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https://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huggingface.co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/docs/diffusers/index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Proxima Nova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224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‘Diffusers’ from Hugging Face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52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2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Code Explanation</a:t>
            </a:r>
            <a:endParaRPr sz="32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17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8E326A-2E57-1CFB-A231-608FC450B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557" y="2151124"/>
            <a:ext cx="3058886" cy="788910"/>
          </a:xfrm>
          <a:prstGeom prst="rect">
            <a:avLst/>
          </a:prstGeom>
        </p:spPr>
      </p:pic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45476B4-59A3-1544-90B0-568E9E8AABC9}"/>
              </a:ext>
            </a:extLst>
          </p:cNvPr>
          <p:cNvSpPr/>
          <p:nvPr/>
        </p:nvSpPr>
        <p:spPr>
          <a:xfrm>
            <a:off x="1957496" y="3194534"/>
            <a:ext cx="1609629" cy="424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Pipeline API</a:t>
            </a:r>
            <a:endParaRPr kumimoji="1" lang="ko-Kore-KR" altLang="en-US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37BDD532-1D0B-647E-3946-56C000D4F9C9}"/>
              </a:ext>
            </a:extLst>
          </p:cNvPr>
          <p:cNvSpPr/>
          <p:nvPr/>
        </p:nvSpPr>
        <p:spPr>
          <a:xfrm>
            <a:off x="5299289" y="3186370"/>
            <a:ext cx="2097554" cy="424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Model Configuration</a:t>
            </a:r>
            <a:endParaRPr kumimoji="1" lang="ko-Kore-KR" altLang="en-US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4870399-209E-11D6-D93B-EAC7FE40B6D6}"/>
              </a:ext>
            </a:extLst>
          </p:cNvPr>
          <p:cNvSpPr/>
          <p:nvPr/>
        </p:nvSpPr>
        <p:spPr>
          <a:xfrm>
            <a:off x="779116" y="3723175"/>
            <a:ext cx="1609629" cy="424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 err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from_pretrained</a:t>
            </a:r>
            <a:endParaRPr kumimoji="1" lang="ko-Kore-KR" altLang="en-US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C1279A5-305C-B21E-D2ED-9A478228F7D3}"/>
              </a:ext>
            </a:extLst>
          </p:cNvPr>
          <p:cNvSpPr/>
          <p:nvPr/>
        </p:nvSpPr>
        <p:spPr>
          <a:xfrm>
            <a:off x="779116" y="4273389"/>
            <a:ext cx="1609629" cy="424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 err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save_pretrained</a:t>
            </a:r>
            <a:endParaRPr kumimoji="1" lang="ko-Kore-KR" altLang="en-US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9" name="왼쪽 대괄호[L] 8">
            <a:extLst>
              <a:ext uri="{FF2B5EF4-FFF2-40B4-BE49-F238E27FC236}">
                <a16:creationId xmlns:a16="http://schemas.microsoft.com/office/drawing/2014/main" id="{4E1AE88C-5C17-42EF-2109-A8F6B375DAC4}"/>
              </a:ext>
            </a:extLst>
          </p:cNvPr>
          <p:cNvSpPr/>
          <p:nvPr/>
        </p:nvSpPr>
        <p:spPr>
          <a:xfrm>
            <a:off x="697473" y="3910444"/>
            <a:ext cx="81643" cy="612321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B02DA42A-3236-7B46-BA59-96C1D36609BC}"/>
              </a:ext>
            </a:extLst>
          </p:cNvPr>
          <p:cNvCxnSpPr>
            <a:stCxn id="4" idx="1"/>
            <a:endCxn id="9" idx="1"/>
          </p:cNvCxnSpPr>
          <p:nvPr/>
        </p:nvCxnSpPr>
        <p:spPr>
          <a:xfrm rot="10800000" flipV="1">
            <a:off x="697474" y="3406633"/>
            <a:ext cx="1260023" cy="809971"/>
          </a:xfrm>
          <a:prstGeom prst="bentConnector3">
            <a:avLst>
              <a:gd name="adj1" fmla="val 118143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4970228-CA48-4B1E-C67D-FD31E2258CC5}"/>
              </a:ext>
            </a:extLst>
          </p:cNvPr>
          <p:cNvSpPr txBox="1"/>
          <p:nvPr/>
        </p:nvSpPr>
        <p:spPr>
          <a:xfrm>
            <a:off x="2388745" y="4027764"/>
            <a:ext cx="21832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ore-KR" sz="1600" b="1" dirty="0">
                <a:latin typeface="Proxima Nova" panose="02000506030000020004" pitchFamily="2" charset="0"/>
              </a:rPr>
              <a:t>Load/Save the model</a:t>
            </a:r>
            <a:endParaRPr kumimoji="1" lang="ko-Kore-KR" altLang="en-US" sz="1600" dirty="0">
              <a:latin typeface="Proxima Nova" panose="02000506030000020004" pitchFamily="2" charset="0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9920203-07C5-82C5-76AC-D1A720B4DDE2}"/>
              </a:ext>
            </a:extLst>
          </p:cNvPr>
          <p:cNvSpPr/>
          <p:nvPr/>
        </p:nvSpPr>
        <p:spPr>
          <a:xfrm>
            <a:off x="7574406" y="3182228"/>
            <a:ext cx="1079739" cy="424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Scheduler</a:t>
            </a:r>
            <a:endParaRPr kumimoji="1" lang="ko-Kore-KR" altLang="en-US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76DCB76D-F96B-4371-6AB7-724D28A16960}"/>
              </a:ext>
            </a:extLst>
          </p:cNvPr>
          <p:cNvSpPr/>
          <p:nvPr/>
        </p:nvSpPr>
        <p:spPr>
          <a:xfrm rot="5400000">
            <a:off x="6862082" y="2094412"/>
            <a:ext cx="253093" cy="3347357"/>
          </a:xfrm>
          <a:prstGeom prst="rightBrace">
            <a:avLst>
              <a:gd name="adj1" fmla="val 5026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D05AE0-93CC-4B03-95C6-F8542F23B0C1}"/>
              </a:ext>
            </a:extLst>
          </p:cNvPr>
          <p:cNvSpPr txBox="1"/>
          <p:nvPr/>
        </p:nvSpPr>
        <p:spPr>
          <a:xfrm>
            <a:off x="5119735" y="3947236"/>
            <a:ext cx="3737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b="1" dirty="0">
                <a:latin typeface="Proxima Nova" panose="02000506030000020004" pitchFamily="2" charset="0"/>
              </a:rPr>
              <a:t>Directly handle</a:t>
            </a:r>
          </a:p>
          <a:p>
            <a:pPr algn="ctr"/>
            <a:r>
              <a:rPr kumimoji="1" lang="en-US" altLang="ko-Kore-KR" sz="1600" b="1" dirty="0">
                <a:latin typeface="Proxima Nova" panose="02000506030000020004" pitchFamily="2" charset="0"/>
              </a:rPr>
              <a:t>these factors for customization</a:t>
            </a:r>
            <a:endParaRPr kumimoji="1" lang="ko-Kore-KR" altLang="en-US" sz="1600" dirty="0"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901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Sampling by DDPM using DDPM Pipeline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52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2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Code Explanation</a:t>
            </a:r>
            <a:endParaRPr sz="32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18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815F718-C3A3-EBC7-DFBE-D6B896C83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2107552"/>
            <a:ext cx="5292068" cy="26221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27AC8A4-A8BB-3B8B-B639-CE6821E65C20}"/>
              </a:ext>
            </a:extLst>
          </p:cNvPr>
          <p:cNvSpPr/>
          <p:nvPr/>
        </p:nvSpPr>
        <p:spPr>
          <a:xfrm>
            <a:off x="3371850" y="3189726"/>
            <a:ext cx="2010446" cy="1964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C11F78A-8AF1-901E-8813-A873E089CF4E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382296" y="3287952"/>
            <a:ext cx="41434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EC865A-7086-4747-CD72-397643747DC4}"/>
              </a:ext>
            </a:extLst>
          </p:cNvPr>
          <p:cNvSpPr/>
          <p:nvPr/>
        </p:nvSpPr>
        <p:spPr>
          <a:xfrm>
            <a:off x="5796644" y="3067673"/>
            <a:ext cx="2010446" cy="481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b="1" dirty="0">
                <a:solidFill>
                  <a:schemeClr val="tx1"/>
                </a:solidFill>
                <a:latin typeface="Proxima Nova" panose="02000506030000020004" pitchFamily="2" charset="0"/>
              </a:rPr>
              <a:t>Pretrained Models</a:t>
            </a:r>
            <a:endParaRPr kumimoji="1" lang="ko-Kore-KR" altLang="en-US" sz="1600" b="1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5E5F8-46BB-5216-353D-6C224AB19125}"/>
              </a:ext>
            </a:extLst>
          </p:cNvPr>
          <p:cNvSpPr/>
          <p:nvPr/>
        </p:nvSpPr>
        <p:spPr>
          <a:xfrm>
            <a:off x="311699" y="3820719"/>
            <a:ext cx="2104929" cy="1964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DF4F210-78EA-CA5A-B9E0-298B398310B2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416628" y="3918945"/>
            <a:ext cx="338001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F538DF-15F6-D725-F518-43E6C9E33C5F}"/>
              </a:ext>
            </a:extLst>
          </p:cNvPr>
          <p:cNvSpPr/>
          <p:nvPr/>
        </p:nvSpPr>
        <p:spPr>
          <a:xfrm>
            <a:off x="5796643" y="3678108"/>
            <a:ext cx="2010446" cy="481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b="1" dirty="0">
                <a:solidFill>
                  <a:schemeClr val="tx1"/>
                </a:solidFill>
                <a:latin typeface="Proxima Nova" panose="02000506030000020004" pitchFamily="2" charset="0"/>
              </a:rPr>
              <a:t>Final Sample Image</a:t>
            </a:r>
            <a:endParaRPr kumimoji="1" lang="ko-Kore-KR" altLang="en-US" sz="1600" b="1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328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DDPM Sampling without using pipeline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52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2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Code Explanation</a:t>
            </a:r>
            <a:endParaRPr sz="32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19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808E9D-075C-9483-7231-B2BC84D0D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53" y="1839515"/>
            <a:ext cx="4476362" cy="324683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A65CBC3-3D48-F4B5-5067-C7C82A8A689F}"/>
              </a:ext>
            </a:extLst>
          </p:cNvPr>
          <p:cNvSpPr/>
          <p:nvPr/>
        </p:nvSpPr>
        <p:spPr>
          <a:xfrm>
            <a:off x="961053" y="2266052"/>
            <a:ext cx="2508768" cy="2975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6512E28-6B4F-CE7B-7C73-A271B0C22B6D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 flipV="1">
            <a:off x="3469821" y="2412291"/>
            <a:ext cx="2060511" cy="25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FA74F8DB-8280-AE16-562C-55443D734C62}"/>
              </a:ext>
            </a:extLst>
          </p:cNvPr>
          <p:cNvSpPr/>
          <p:nvPr/>
        </p:nvSpPr>
        <p:spPr>
          <a:xfrm>
            <a:off x="5530332" y="2059417"/>
            <a:ext cx="3490826" cy="7057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b="1" dirty="0">
                <a:solidFill>
                  <a:schemeClr val="tx1"/>
                </a:solidFill>
                <a:latin typeface="Proxima Nova" panose="02000506030000020004" pitchFamily="2" charset="0"/>
              </a:rPr>
              <a:t>Pretrained DDPM Model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71C266-0646-8971-7F09-33663B84338B}"/>
              </a:ext>
            </a:extLst>
          </p:cNvPr>
          <p:cNvSpPr/>
          <p:nvPr/>
        </p:nvSpPr>
        <p:spPr>
          <a:xfrm>
            <a:off x="961052" y="2811357"/>
            <a:ext cx="4476361" cy="3944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90D929C-C934-2386-616D-0CBABFDD8FDE}"/>
              </a:ext>
            </a:extLst>
          </p:cNvPr>
          <p:cNvCxnSpPr>
            <a:cxnSpLocks/>
            <a:stCxn id="16" idx="3"/>
            <a:endCxn id="24" idx="1"/>
          </p:cNvCxnSpPr>
          <p:nvPr/>
        </p:nvCxnSpPr>
        <p:spPr>
          <a:xfrm>
            <a:off x="5437413" y="3008569"/>
            <a:ext cx="92919" cy="4074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23004EA8-BD9A-5EC0-F807-C3A643CBF724}"/>
                  </a:ext>
                </a:extLst>
              </p:cNvPr>
              <p:cNvSpPr/>
              <p:nvPr/>
            </p:nvSpPr>
            <p:spPr>
              <a:xfrm>
                <a:off x="5530332" y="3063122"/>
                <a:ext cx="3490826" cy="70574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b="1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Initial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ko-Kore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kumimoji="1" lang="en-US" altLang="ko-Kore-KR" sz="1600" b="1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23004EA8-BD9A-5EC0-F807-C3A643CBF7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332" y="3063122"/>
                <a:ext cx="3490826" cy="7057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직사각형 24">
            <a:extLst>
              <a:ext uri="{FF2B5EF4-FFF2-40B4-BE49-F238E27FC236}">
                <a16:creationId xmlns:a16="http://schemas.microsoft.com/office/drawing/2014/main" id="{F6C0FE84-7231-08A4-6EFA-4D6321B8D7AC}"/>
              </a:ext>
            </a:extLst>
          </p:cNvPr>
          <p:cNvSpPr/>
          <p:nvPr/>
        </p:nvSpPr>
        <p:spPr>
          <a:xfrm>
            <a:off x="961053" y="3589421"/>
            <a:ext cx="3178240" cy="9437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C4B68FE-26FD-90E0-D256-3D673C60E294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4139293" y="4061300"/>
            <a:ext cx="1391039" cy="55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261FB07-3D31-F0A5-D0FA-3195AAD75359}"/>
              </a:ext>
            </a:extLst>
          </p:cNvPr>
          <p:cNvSpPr/>
          <p:nvPr/>
        </p:nvSpPr>
        <p:spPr>
          <a:xfrm>
            <a:off x="5530332" y="3920840"/>
            <a:ext cx="3490826" cy="3834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b="1" dirty="0">
                <a:solidFill>
                  <a:schemeClr val="tx1"/>
                </a:solidFill>
                <a:latin typeface="Proxima Nova" panose="02000506030000020004" pitchFamily="2" charset="0"/>
              </a:rPr>
              <a:t>Denoising (Sampling) Steps</a:t>
            </a:r>
          </a:p>
        </p:txBody>
      </p:sp>
    </p:spTree>
    <p:extLst>
      <p:ext uri="{BB962C8B-B14F-4D97-AF65-F5344CB8AC3E}">
        <p14:creationId xmlns:p14="http://schemas.microsoft.com/office/powerpoint/2010/main" val="1028631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235500" y="4038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42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Contents</a:t>
            </a:r>
            <a:endParaRPr sz="342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68" name="Google Shape;68;p14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69" name="Google Shape;69;p14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" name="Google Shape;70;p14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A88099-45C2-0558-D944-CA209A1C2ACE}"/>
              </a:ext>
            </a:extLst>
          </p:cNvPr>
          <p:cNvSpPr txBox="1"/>
          <p:nvPr/>
        </p:nvSpPr>
        <p:spPr>
          <a:xfrm>
            <a:off x="191620" y="1432167"/>
            <a:ext cx="8760759" cy="2861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500" dirty="0">
                <a:latin typeface="Proxima Nova Extrabold" panose="020B0600000101010101" charset="0"/>
              </a:rPr>
              <a:t>Introduction</a:t>
            </a:r>
            <a:br>
              <a:rPr lang="en-US" altLang="ko-KR" sz="2500" dirty="0">
                <a:latin typeface="Proxima Nova Extrabold" panose="020B0600000101010101" charset="0"/>
              </a:rPr>
            </a:br>
            <a:endParaRPr lang="en-US" altLang="ko-KR" sz="2500" dirty="0">
              <a:latin typeface="Proxima Nova Extrabold" panose="020B0600000101010101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latin typeface="Proxima Nova Extrabold" panose="020B0600000101010101" charset="0"/>
              </a:rPr>
              <a:t>Code Explanation</a:t>
            </a:r>
            <a:br>
              <a:rPr lang="en-US" altLang="ko-KR" sz="2500" dirty="0">
                <a:latin typeface="Proxima Nova Extrabold" panose="020B0600000101010101" charset="0"/>
              </a:rPr>
            </a:br>
            <a:endParaRPr lang="en-US" altLang="ko-KR" sz="2500" dirty="0">
              <a:latin typeface="Proxima Nova Extrabold" panose="020B0600000101010101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400" dirty="0">
                <a:latin typeface="Proxima Nova Extrabold" panose="020B0600000101010101" charset="0"/>
              </a:rPr>
              <a:t>Sample Results</a:t>
            </a:r>
            <a:endParaRPr lang="en-US" altLang="ko-KR" sz="2800" dirty="0">
              <a:latin typeface="Proxima Nova Extrabold" panose="020B0600000101010101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71CF2B-AB97-D288-53EF-0048DB17C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1891874"/>
            <a:ext cx="5638800" cy="2971800"/>
          </a:xfrm>
          <a:prstGeom prst="rect">
            <a:avLst/>
          </a:prstGeom>
        </p:spPr>
      </p:pic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Sampling by DDIM using DDIM Pipeline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52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2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Code Explanation</a:t>
            </a:r>
            <a:endParaRPr sz="32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20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7AC8A4-A8BB-3B8B-B639-CE6821E65C20}"/>
              </a:ext>
            </a:extLst>
          </p:cNvPr>
          <p:cNvSpPr/>
          <p:nvPr/>
        </p:nvSpPr>
        <p:spPr>
          <a:xfrm>
            <a:off x="311697" y="2577405"/>
            <a:ext cx="3272423" cy="1964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C11F78A-8AF1-901E-8813-A873E089CF4E}"/>
              </a:ext>
            </a:extLst>
          </p:cNvPr>
          <p:cNvCxnSpPr>
            <a:cxnSpLocks/>
            <a:stCxn id="7" idx="3"/>
            <a:endCxn id="21" idx="1"/>
          </p:cNvCxnSpPr>
          <p:nvPr/>
        </p:nvCxnSpPr>
        <p:spPr>
          <a:xfrm>
            <a:off x="3584120" y="2675631"/>
            <a:ext cx="249700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EC865A-7086-4747-CD72-397643747DC4}"/>
              </a:ext>
            </a:extLst>
          </p:cNvPr>
          <p:cNvSpPr/>
          <p:nvPr/>
        </p:nvSpPr>
        <p:spPr>
          <a:xfrm>
            <a:off x="6081128" y="2434794"/>
            <a:ext cx="2010446" cy="481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b="1" dirty="0">
                <a:solidFill>
                  <a:schemeClr val="tx1"/>
                </a:solidFill>
                <a:latin typeface="Proxima Nova" panose="02000506030000020004" pitchFamily="2" charset="0"/>
              </a:rPr>
              <a:t>Pretrained Models</a:t>
            </a:r>
            <a:endParaRPr kumimoji="1" lang="ko-Kore-KR" altLang="en-US" sz="1600" b="1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5E5F8-46BB-5216-353D-6C224AB19125}"/>
              </a:ext>
            </a:extLst>
          </p:cNvPr>
          <p:cNvSpPr/>
          <p:nvPr/>
        </p:nvSpPr>
        <p:spPr>
          <a:xfrm>
            <a:off x="311697" y="3965217"/>
            <a:ext cx="4260303" cy="1964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DF4F210-78EA-CA5A-B9E0-298B398310B2}"/>
              </a:ext>
            </a:extLst>
          </p:cNvPr>
          <p:cNvCxnSpPr>
            <a:cxnSpLocks/>
            <a:stCxn id="22" idx="3"/>
            <a:endCxn id="26" idx="1"/>
          </p:cNvCxnSpPr>
          <p:nvPr/>
        </p:nvCxnSpPr>
        <p:spPr>
          <a:xfrm>
            <a:off x="4572000" y="4063443"/>
            <a:ext cx="150912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F538DF-15F6-D725-F518-43E6C9E33C5F}"/>
              </a:ext>
            </a:extLst>
          </p:cNvPr>
          <p:cNvSpPr/>
          <p:nvPr/>
        </p:nvSpPr>
        <p:spPr>
          <a:xfrm>
            <a:off x="6081128" y="3822606"/>
            <a:ext cx="2010446" cy="481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b="1" dirty="0">
                <a:solidFill>
                  <a:schemeClr val="tx1"/>
                </a:solidFill>
                <a:latin typeface="Proxima Nova" panose="02000506030000020004" pitchFamily="2" charset="0"/>
              </a:rPr>
              <a:t>Final Sample Image</a:t>
            </a:r>
            <a:endParaRPr kumimoji="1" lang="ko-Kore-KR" altLang="en-US" sz="1600" b="1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387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altLang="ko-Kore-KR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DDIM Sampling without using pipeline</a:t>
            </a:r>
            <a:endParaRPr lang="en-US" altLang="ko-Kore-KR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52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2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Code Explanation</a:t>
            </a:r>
            <a:endParaRPr sz="32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21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951428-C85C-DF87-1A03-0E3AA538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105" y="1847505"/>
            <a:ext cx="4272846" cy="329599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48550E0-CB59-2935-2C7E-3CAF2A53B839}"/>
              </a:ext>
            </a:extLst>
          </p:cNvPr>
          <p:cNvSpPr/>
          <p:nvPr/>
        </p:nvSpPr>
        <p:spPr>
          <a:xfrm>
            <a:off x="1042105" y="2225232"/>
            <a:ext cx="2427716" cy="260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230CFF5-EE6C-DBF1-8D74-48F3AF1B12CF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469821" y="2355282"/>
            <a:ext cx="206051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E62E5C-4018-C8E8-69FA-84E1E0623E81}"/>
              </a:ext>
            </a:extLst>
          </p:cNvPr>
          <p:cNvSpPr/>
          <p:nvPr/>
        </p:nvSpPr>
        <p:spPr>
          <a:xfrm>
            <a:off x="5530332" y="2078752"/>
            <a:ext cx="3490826" cy="553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b="1" dirty="0">
                <a:solidFill>
                  <a:schemeClr val="tx1"/>
                </a:solidFill>
                <a:latin typeface="Proxima Nova" panose="02000506030000020004" pitchFamily="2" charset="0"/>
              </a:rPr>
              <a:t>Pretrained DDPM Model</a:t>
            </a:r>
          </a:p>
          <a:p>
            <a:pPr algn="ctr"/>
            <a:r>
              <a:rPr kumimoji="1" lang="en-US" altLang="ko-Kore-KR" sz="1600" dirty="0">
                <a:solidFill>
                  <a:schemeClr val="tx1"/>
                </a:solidFill>
                <a:latin typeface="Proxima Nova" panose="02000506030000020004" pitchFamily="2" charset="0"/>
              </a:rPr>
              <a:t>(Same Training Procedure)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501986-621E-870E-A6B3-B958DECF999C}"/>
              </a:ext>
            </a:extLst>
          </p:cNvPr>
          <p:cNvSpPr/>
          <p:nvPr/>
        </p:nvSpPr>
        <p:spPr>
          <a:xfrm>
            <a:off x="1042104" y="2574661"/>
            <a:ext cx="3415595" cy="1820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2C4CD58-C1EE-60F8-AF0E-2BD205E6555F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>
            <a:off x="4457699" y="2665704"/>
            <a:ext cx="1072633" cy="3675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D17180-51D8-1AC6-C08D-12DF28DE618E}"/>
              </a:ext>
            </a:extLst>
          </p:cNvPr>
          <p:cNvSpPr/>
          <p:nvPr/>
        </p:nvSpPr>
        <p:spPr>
          <a:xfrm>
            <a:off x="5530332" y="2756746"/>
            <a:ext cx="3490826" cy="553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b="1" dirty="0">
                <a:solidFill>
                  <a:schemeClr val="tx1"/>
                </a:solidFill>
                <a:latin typeface="Proxima Nova" panose="02000506030000020004" pitchFamily="2" charset="0"/>
              </a:rPr>
              <a:t>Setting Inference steps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AB3C04-832B-A4E9-C6FD-4F778F0D95A4}"/>
              </a:ext>
            </a:extLst>
          </p:cNvPr>
          <p:cNvSpPr/>
          <p:nvPr/>
        </p:nvSpPr>
        <p:spPr>
          <a:xfrm>
            <a:off x="1042104" y="2989455"/>
            <a:ext cx="4272846" cy="3881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068C9C70-9F47-2B6C-D5C4-C66AC7BEDD9F}"/>
                  </a:ext>
                </a:extLst>
              </p:cNvPr>
              <p:cNvSpPr/>
              <p:nvPr/>
            </p:nvSpPr>
            <p:spPr>
              <a:xfrm>
                <a:off x="5530332" y="3481139"/>
                <a:ext cx="3490826" cy="55305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b="1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Initial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ko-Kore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kumimoji="1" lang="en-US" altLang="ko-Kore-KR" sz="1600" b="1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068C9C70-9F47-2B6C-D5C4-C66AC7BED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332" y="3481139"/>
                <a:ext cx="3490826" cy="5530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882DA65-4CDF-F81D-B9CB-2A48AFFE9F19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5314950" y="3183544"/>
            <a:ext cx="215382" cy="5741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1BC5085-E332-6C17-9D96-CDE8133620F1}"/>
              </a:ext>
            </a:extLst>
          </p:cNvPr>
          <p:cNvSpPr/>
          <p:nvPr/>
        </p:nvSpPr>
        <p:spPr>
          <a:xfrm>
            <a:off x="1042104" y="3708488"/>
            <a:ext cx="3023710" cy="9821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44D9273-1D7A-3B10-C432-1D3D518CDB2E}"/>
              </a:ext>
            </a:extLst>
          </p:cNvPr>
          <p:cNvSpPr/>
          <p:nvPr/>
        </p:nvSpPr>
        <p:spPr>
          <a:xfrm>
            <a:off x="5540578" y="4180651"/>
            <a:ext cx="3490826" cy="553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b="1" dirty="0">
                <a:solidFill>
                  <a:schemeClr val="tx1"/>
                </a:solidFill>
                <a:latin typeface="Proxima Nova" panose="02000506030000020004" pitchFamily="2" charset="0"/>
              </a:rPr>
              <a:t>Denoising (Sampling) Steps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60A4146-FAF8-53B1-2E90-A971CC05AE08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4065814" y="4199584"/>
            <a:ext cx="1474764" cy="2575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098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00" y="220451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2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Sample Results</a:t>
            </a:r>
            <a:endParaRPr sz="32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77" name="Google Shape;77;p15"/>
          <p:cNvGrpSpPr/>
          <p:nvPr/>
        </p:nvGrpSpPr>
        <p:grpSpPr>
          <a:xfrm>
            <a:off x="387900" y="2723145"/>
            <a:ext cx="8186400" cy="69700"/>
            <a:chOff x="311700" y="1017720"/>
            <a:chExt cx="8186400" cy="69700"/>
          </a:xfrm>
        </p:grpSpPr>
        <p:cxnSp>
          <p:nvCxnSpPr>
            <p:cNvPr id="78" name="Google Shape;78;p15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15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22</a:t>
            </a:fld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482332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DDPM vs DDIM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4262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Experiments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23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5" name="그림 4" descr="실내, 개, 자기, 포유류이(가) 표시된 사진&#10;&#10;자동 생성된 설명">
            <a:extLst>
              <a:ext uri="{FF2B5EF4-FFF2-40B4-BE49-F238E27FC236}">
                <a16:creationId xmlns:a16="http://schemas.microsoft.com/office/drawing/2014/main" id="{ACBCF140-B5ED-82B4-8CED-BD5E8C48A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934" y="2016411"/>
            <a:ext cx="2183255" cy="2183255"/>
          </a:xfrm>
          <a:prstGeom prst="rect">
            <a:avLst/>
          </a:prstGeom>
        </p:spPr>
      </p:pic>
      <p:pic>
        <p:nvPicPr>
          <p:cNvPr id="9" name="그림 8" descr="사람, 인간의 얼굴, 단장, 헤드피스이(가) 표시된 사진&#10;&#10;자동 생성된 설명">
            <a:extLst>
              <a:ext uri="{FF2B5EF4-FFF2-40B4-BE49-F238E27FC236}">
                <a16:creationId xmlns:a16="http://schemas.microsoft.com/office/drawing/2014/main" id="{C4CA2D50-DDCC-D419-4A9E-1460547ED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1" y="2019032"/>
            <a:ext cx="2183254" cy="21832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5A6603-58EB-91C8-DC8D-0C199647E755}"/>
              </a:ext>
            </a:extLst>
          </p:cNvPr>
          <p:cNvSpPr txBox="1"/>
          <p:nvPr/>
        </p:nvSpPr>
        <p:spPr>
          <a:xfrm>
            <a:off x="1263195" y="4188596"/>
            <a:ext cx="3272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b="1" dirty="0">
                <a:latin typeface="Proxima Nova" panose="02000506030000020004" pitchFamily="2" charset="0"/>
              </a:rPr>
              <a:t>50 minutes</a:t>
            </a:r>
          </a:p>
          <a:p>
            <a:pPr algn="ctr"/>
            <a:r>
              <a:rPr kumimoji="1" lang="en-US" altLang="ko-Kore-KR" sz="1600" dirty="0">
                <a:latin typeface="Proxima Nova" panose="02000506030000020004" pitchFamily="2" charset="0"/>
              </a:rPr>
              <a:t>to complete sampling</a:t>
            </a:r>
          </a:p>
          <a:p>
            <a:pPr algn="ctr"/>
            <a:r>
              <a:rPr kumimoji="1" lang="en-US" altLang="ko-KR" sz="1600" dirty="0">
                <a:latin typeface="Proxima Nova" panose="02000506030000020004" pitchFamily="2" charset="0"/>
              </a:rPr>
              <a:t>(1000 steps)</a:t>
            </a:r>
            <a:endParaRPr kumimoji="1" lang="ko-Kore-KR" altLang="en-US" sz="1600" dirty="0">
              <a:latin typeface="Proxima Nova" panose="0200050603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BDA939-79AE-10F2-995C-14D0C1202AC3}"/>
              </a:ext>
            </a:extLst>
          </p:cNvPr>
          <p:cNvSpPr txBox="1"/>
          <p:nvPr/>
        </p:nvSpPr>
        <p:spPr>
          <a:xfrm>
            <a:off x="4806496" y="4199666"/>
            <a:ext cx="3174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b="1" dirty="0">
                <a:latin typeface="Proxima Nova" panose="02000506030000020004" pitchFamily="2" charset="0"/>
              </a:rPr>
              <a:t>1 minute and 20 seconds</a:t>
            </a:r>
          </a:p>
          <a:p>
            <a:pPr algn="ctr"/>
            <a:r>
              <a:rPr kumimoji="1" lang="en-US" altLang="ko-Kore-KR" sz="1600" dirty="0">
                <a:latin typeface="Proxima Nova" panose="02000506030000020004" pitchFamily="2" charset="0"/>
              </a:rPr>
              <a:t>to complete sampling</a:t>
            </a:r>
          </a:p>
          <a:p>
            <a:pPr algn="ctr"/>
            <a:r>
              <a:rPr kumimoji="1" lang="en-US" altLang="ko-Kore-KR" sz="1600" dirty="0">
                <a:latin typeface="Proxima Nova" panose="02000506030000020004" pitchFamily="2" charset="0"/>
              </a:rPr>
              <a:t>(50 steps)</a:t>
            </a:r>
            <a:endParaRPr kumimoji="1" lang="ko-Kore-KR" altLang="en-US" sz="1600" dirty="0"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267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DDIM samples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4262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Experiments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24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BDA939-79AE-10F2-995C-14D0C1202AC3}"/>
              </a:ext>
            </a:extLst>
          </p:cNvPr>
          <p:cNvSpPr txBox="1"/>
          <p:nvPr/>
        </p:nvSpPr>
        <p:spPr>
          <a:xfrm>
            <a:off x="686159" y="3763692"/>
            <a:ext cx="737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b="1" dirty="0">
                <a:latin typeface="Proxima Nova" panose="02000506030000020004" pitchFamily="2" charset="0"/>
              </a:rPr>
              <a:t>10 steps</a:t>
            </a:r>
            <a:endParaRPr kumimoji="1" lang="ko-Kore-KR" altLang="en-US" sz="1600" dirty="0">
              <a:latin typeface="Proxima Nova" panose="02000506030000020004" pitchFamily="2" charset="0"/>
            </a:endParaRPr>
          </a:p>
        </p:txBody>
      </p:sp>
      <p:pic>
        <p:nvPicPr>
          <p:cNvPr id="3" name="그림 2" descr="패턴, 다채로움, 라일락, 보라색이(가) 표시된 사진&#10;&#10;자동 생성된 설명">
            <a:extLst>
              <a:ext uri="{FF2B5EF4-FFF2-40B4-BE49-F238E27FC236}">
                <a16:creationId xmlns:a16="http://schemas.microsoft.com/office/drawing/2014/main" id="{F707D3EC-E148-5DE8-129F-EB26AB9A3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00" y="2133984"/>
            <a:ext cx="1625600" cy="1625600"/>
          </a:xfrm>
          <a:prstGeom prst="rect">
            <a:avLst/>
          </a:prstGeom>
        </p:spPr>
      </p:pic>
      <p:pic>
        <p:nvPicPr>
          <p:cNvPr id="6" name="그림 5" descr="패턴, 다채로움, 라일락, 보라색이(가) 표시된 사진&#10;&#10;자동 생성된 설명">
            <a:extLst>
              <a:ext uri="{FF2B5EF4-FFF2-40B4-BE49-F238E27FC236}">
                <a16:creationId xmlns:a16="http://schemas.microsoft.com/office/drawing/2014/main" id="{5A5B0F72-82D6-7C2B-2517-D6C14C77C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714" y="2133984"/>
            <a:ext cx="1625600" cy="1625600"/>
          </a:xfrm>
          <a:prstGeom prst="rect">
            <a:avLst/>
          </a:prstGeom>
        </p:spPr>
      </p:pic>
      <p:pic>
        <p:nvPicPr>
          <p:cNvPr id="8" name="그림 7" descr="다채로움, 패턴, 라일락, 보라색이(가) 표시된 사진&#10;&#10;자동 생성된 설명">
            <a:extLst>
              <a:ext uri="{FF2B5EF4-FFF2-40B4-BE49-F238E27FC236}">
                <a16:creationId xmlns:a16="http://schemas.microsoft.com/office/drawing/2014/main" id="{787F27A7-4C12-D439-5A65-B7A9B8FCEA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5928" y="2137867"/>
            <a:ext cx="1625600" cy="1625600"/>
          </a:xfrm>
          <a:prstGeom prst="rect">
            <a:avLst/>
          </a:prstGeom>
        </p:spPr>
      </p:pic>
      <p:pic>
        <p:nvPicPr>
          <p:cNvPr id="13" name="그림 12" descr="인간의 얼굴, 헤드기어, 예술, 모자이(가) 표시된 사진&#10;&#10;자동 생성된 설명">
            <a:extLst>
              <a:ext uri="{FF2B5EF4-FFF2-40B4-BE49-F238E27FC236}">
                <a16:creationId xmlns:a16="http://schemas.microsoft.com/office/drawing/2014/main" id="{CDD44510-B8D2-8631-BA53-B79079E8FD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1142" y="2133984"/>
            <a:ext cx="1625600" cy="1625600"/>
          </a:xfrm>
          <a:prstGeom prst="rect">
            <a:avLst/>
          </a:prstGeom>
        </p:spPr>
      </p:pic>
      <p:pic>
        <p:nvPicPr>
          <p:cNvPr id="15" name="그림 14" descr="인간의 얼굴, 사람, 패션 액세서리, 입술이(가) 표시된 사진&#10;&#10;자동 생성된 설명">
            <a:extLst>
              <a:ext uri="{FF2B5EF4-FFF2-40B4-BE49-F238E27FC236}">
                <a16:creationId xmlns:a16="http://schemas.microsoft.com/office/drawing/2014/main" id="{45911F31-AC03-EEB7-3BFA-474EE1D839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6356" y="2137867"/>
            <a:ext cx="1625600" cy="1625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889007-BECD-A681-7E44-448E95CEF172}"/>
              </a:ext>
            </a:extLst>
          </p:cNvPr>
          <p:cNvSpPr txBox="1"/>
          <p:nvPr/>
        </p:nvSpPr>
        <p:spPr>
          <a:xfrm>
            <a:off x="2404987" y="3763692"/>
            <a:ext cx="737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b="1" dirty="0">
                <a:latin typeface="Proxima Nova" panose="02000506030000020004" pitchFamily="2" charset="0"/>
              </a:rPr>
              <a:t>20 steps</a:t>
            </a:r>
            <a:endParaRPr kumimoji="1" lang="ko-Kore-KR" altLang="en-US" sz="1600" dirty="0">
              <a:latin typeface="Proxima Nova" panose="0200050603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F8EF4A-918F-5892-23BE-271F9B29AB5C}"/>
              </a:ext>
            </a:extLst>
          </p:cNvPr>
          <p:cNvSpPr txBox="1"/>
          <p:nvPr/>
        </p:nvSpPr>
        <p:spPr>
          <a:xfrm>
            <a:off x="4123815" y="3763692"/>
            <a:ext cx="737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b="1" dirty="0">
                <a:latin typeface="Proxima Nova" panose="02000506030000020004" pitchFamily="2" charset="0"/>
              </a:rPr>
              <a:t>30 steps</a:t>
            </a:r>
            <a:endParaRPr kumimoji="1" lang="ko-Kore-KR" altLang="en-US" sz="1600" dirty="0">
              <a:latin typeface="Proxima Nova" panose="0200050603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F3BB66-F60B-68F1-C1C8-E50C54C1D026}"/>
              </a:ext>
            </a:extLst>
          </p:cNvPr>
          <p:cNvSpPr txBox="1"/>
          <p:nvPr/>
        </p:nvSpPr>
        <p:spPr>
          <a:xfrm>
            <a:off x="5849029" y="3752689"/>
            <a:ext cx="737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b="1" dirty="0">
                <a:latin typeface="Proxima Nova" panose="02000506030000020004" pitchFamily="2" charset="0"/>
              </a:rPr>
              <a:t>40 steps</a:t>
            </a:r>
            <a:endParaRPr kumimoji="1" lang="ko-Kore-KR" altLang="en-US" sz="1600" dirty="0">
              <a:latin typeface="Proxima Nova" panose="0200050603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464CF6-67DF-D6C2-E6BF-D7C8198BA17B}"/>
              </a:ext>
            </a:extLst>
          </p:cNvPr>
          <p:cNvSpPr txBox="1"/>
          <p:nvPr/>
        </p:nvSpPr>
        <p:spPr>
          <a:xfrm>
            <a:off x="7419340" y="3748753"/>
            <a:ext cx="1059632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b="1" dirty="0">
                <a:latin typeface="Proxima Nova" panose="02000506030000020004" pitchFamily="2" charset="0"/>
              </a:rPr>
              <a:t>50</a:t>
            </a:r>
          </a:p>
          <a:p>
            <a:pPr algn="ctr"/>
            <a:r>
              <a:rPr kumimoji="1" lang="en-US" altLang="ko-Kore-KR" sz="1600" b="1" dirty="0">
                <a:latin typeface="Proxima Nova" panose="02000506030000020004" pitchFamily="2" charset="0"/>
              </a:rPr>
              <a:t>steps</a:t>
            </a:r>
          </a:p>
          <a:p>
            <a:pPr algn="ctr"/>
            <a:r>
              <a:rPr kumimoji="1" lang="en-US" altLang="ko-Kore-KR" sz="1100" dirty="0">
                <a:latin typeface="Proxima Nova" panose="02000506030000020004" pitchFamily="2" charset="0"/>
              </a:rPr>
              <a:t>(Final sample)</a:t>
            </a:r>
            <a:endParaRPr kumimoji="1" lang="ko-Kore-KR" altLang="en-US" sz="1600" dirty="0"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7581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54"/>
          <p:cNvSpPr txBox="1">
            <a:spLocks noGrp="1"/>
          </p:cNvSpPr>
          <p:nvPr>
            <p:ph type="title"/>
          </p:nvPr>
        </p:nvSpPr>
        <p:spPr>
          <a:xfrm>
            <a:off x="311700" y="193829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48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Thank you</a:t>
            </a:r>
            <a:endParaRPr sz="48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13" name="Google Shape;813;p54"/>
          <p:cNvGrpSpPr/>
          <p:nvPr/>
        </p:nvGrpSpPr>
        <p:grpSpPr>
          <a:xfrm>
            <a:off x="478800" y="2730820"/>
            <a:ext cx="8186400" cy="69700"/>
            <a:chOff x="311700" y="1017720"/>
            <a:chExt cx="8186400" cy="69700"/>
          </a:xfrm>
        </p:grpSpPr>
        <p:cxnSp>
          <p:nvCxnSpPr>
            <p:cNvPr id="814" name="Google Shape;814;p54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5" name="Google Shape;815;p54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16" name="Google Shape;816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25</a:t>
            </a:fld>
            <a:endParaRPr/>
          </a:p>
        </p:txBody>
      </p:sp>
      <p:sp>
        <p:nvSpPr>
          <p:cNvPr id="817" name="Google Shape;817;p54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00" y="209069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82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Introduction</a:t>
            </a:r>
            <a:endParaRPr sz="382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77" name="Google Shape;77;p15"/>
          <p:cNvGrpSpPr/>
          <p:nvPr/>
        </p:nvGrpSpPr>
        <p:grpSpPr>
          <a:xfrm>
            <a:off x="387900" y="2723145"/>
            <a:ext cx="8186400" cy="69700"/>
            <a:chOff x="311700" y="1017720"/>
            <a:chExt cx="8186400" cy="69700"/>
          </a:xfrm>
        </p:grpSpPr>
        <p:cxnSp>
          <p:nvCxnSpPr>
            <p:cNvPr id="78" name="Google Shape;78;p15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15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</a:t>
            </a:fld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DDPM Objective</a:t>
            </a:r>
            <a:endParaRPr lang="en-US" sz="1775" b="1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4465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42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Introduction</a:t>
            </a:r>
            <a:endParaRPr sz="342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405382-B7E7-027A-DD2B-6994297CB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472" y="3092689"/>
            <a:ext cx="4469055" cy="5873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AF01BBB-E8B3-96A3-0D91-6C1991DCA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148" y="4253594"/>
            <a:ext cx="4873701" cy="43360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5DDE121-F830-8C79-BB07-3E79665DF8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585" y="2068074"/>
            <a:ext cx="6302829" cy="587309"/>
          </a:xfrm>
          <a:prstGeom prst="rect">
            <a:avLst/>
          </a:prstGeom>
        </p:spPr>
      </p:pic>
      <p:sp>
        <p:nvSpPr>
          <p:cNvPr id="3" name="아래쪽 화살표[D] 2">
            <a:extLst>
              <a:ext uri="{FF2B5EF4-FFF2-40B4-BE49-F238E27FC236}">
                <a16:creationId xmlns:a16="http://schemas.microsoft.com/office/drawing/2014/main" id="{2B10BDD2-747B-8E7D-5349-237CEE79A4F0}"/>
              </a:ext>
            </a:extLst>
          </p:cNvPr>
          <p:cNvSpPr/>
          <p:nvPr/>
        </p:nvSpPr>
        <p:spPr>
          <a:xfrm>
            <a:off x="4412794" y="2776865"/>
            <a:ext cx="318407" cy="346330"/>
          </a:xfrm>
          <a:prstGeom prst="downArrow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아래쪽 화살표[D] 3">
            <a:extLst>
              <a:ext uri="{FF2B5EF4-FFF2-40B4-BE49-F238E27FC236}">
                <a16:creationId xmlns:a16="http://schemas.microsoft.com/office/drawing/2014/main" id="{50DD83E1-6CA1-3651-F3C7-7845D3E2AD3A}"/>
              </a:ext>
            </a:extLst>
          </p:cNvPr>
          <p:cNvSpPr/>
          <p:nvPr/>
        </p:nvSpPr>
        <p:spPr>
          <a:xfrm>
            <a:off x="4422071" y="3780782"/>
            <a:ext cx="318407" cy="346330"/>
          </a:xfrm>
          <a:prstGeom prst="downArrow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22036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DDPM Training &amp; Sampling</a:t>
            </a:r>
            <a:endParaRPr lang="en-US" sz="1775" b="1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4465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42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Introduction</a:t>
            </a:r>
            <a:endParaRPr sz="342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5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886E6B9-5F53-9D0A-5475-717DF68C2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7" y="2096630"/>
            <a:ext cx="9066855" cy="220342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0074720-507A-0DF1-A591-40D8AE985669}"/>
              </a:ext>
            </a:extLst>
          </p:cNvPr>
          <p:cNvSpPr/>
          <p:nvPr/>
        </p:nvSpPr>
        <p:spPr>
          <a:xfrm>
            <a:off x="4947425" y="2848016"/>
            <a:ext cx="3825004" cy="10836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아래쪽 화살표[D] 2">
            <a:extLst>
              <a:ext uri="{FF2B5EF4-FFF2-40B4-BE49-F238E27FC236}">
                <a16:creationId xmlns:a16="http://schemas.microsoft.com/office/drawing/2014/main" id="{633B1124-FBF8-DB24-A718-68211AEA1689}"/>
              </a:ext>
            </a:extLst>
          </p:cNvPr>
          <p:cNvSpPr/>
          <p:nvPr/>
        </p:nvSpPr>
        <p:spPr>
          <a:xfrm>
            <a:off x="6700723" y="4056080"/>
            <a:ext cx="318407" cy="346330"/>
          </a:xfrm>
          <a:prstGeom prst="downArrow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0CB0B33-E680-9B0F-CEBA-742C12C35D65}"/>
              </a:ext>
            </a:extLst>
          </p:cNvPr>
          <p:cNvSpPr/>
          <p:nvPr/>
        </p:nvSpPr>
        <p:spPr>
          <a:xfrm>
            <a:off x="5088671" y="4477544"/>
            <a:ext cx="3542510" cy="4426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Require </a:t>
            </a:r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too many steps </a:t>
            </a:r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for sampling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630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DDIM Objective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3649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42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Introduction</a:t>
            </a:r>
            <a:endParaRPr sz="342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6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1ED452-8D56-FB69-C1F4-6AF36E54A4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4" r="39551" b="70816"/>
          <a:stretch/>
        </p:blipFill>
        <p:spPr>
          <a:xfrm>
            <a:off x="1426545" y="2145830"/>
            <a:ext cx="6309459" cy="3975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CEE6913-DB6B-75AF-820A-CD623F9B3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53" y="3073062"/>
            <a:ext cx="7056693" cy="750504"/>
          </a:xfrm>
          <a:prstGeom prst="rect">
            <a:avLst/>
          </a:prstGeom>
        </p:spPr>
      </p:pic>
      <p:sp>
        <p:nvSpPr>
          <p:cNvPr id="14" name="위쪽/아래쪽 화살표[U] 13">
            <a:extLst>
              <a:ext uri="{FF2B5EF4-FFF2-40B4-BE49-F238E27FC236}">
                <a16:creationId xmlns:a16="http://schemas.microsoft.com/office/drawing/2014/main" id="{FE994B69-9892-EE89-9523-7CA4B8BA9498}"/>
              </a:ext>
            </a:extLst>
          </p:cNvPr>
          <p:cNvSpPr/>
          <p:nvPr/>
        </p:nvSpPr>
        <p:spPr>
          <a:xfrm>
            <a:off x="4451577" y="2644805"/>
            <a:ext cx="240846" cy="542559"/>
          </a:xfrm>
          <a:prstGeom prst="upDownArrow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모서리가 둥근 직사각형 15">
                <a:extLst>
                  <a:ext uri="{FF2B5EF4-FFF2-40B4-BE49-F238E27FC236}">
                    <a16:creationId xmlns:a16="http://schemas.microsoft.com/office/drawing/2014/main" id="{6D4F9EE7-7EA5-04F1-124F-5B0B112342B2}"/>
                  </a:ext>
                </a:extLst>
              </p:cNvPr>
              <p:cNvSpPr/>
              <p:nvPr/>
            </p:nvSpPr>
            <p:spPr>
              <a:xfrm>
                <a:off x="1100246" y="3974808"/>
                <a:ext cx="6943508" cy="4242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Optimal solution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ko-Kore-KR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  <m:r>
                      <a:rPr kumimoji="1" lang="en-US" altLang="ko-Kore-KR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ore-KR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kumimoji="1" lang="en-US" altLang="ko-Kore-KR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kumimoji="1" lang="en-US" altLang="ko-Kore-KR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 can be </a:t>
                </a:r>
                <a:r>
                  <a:rPr kumimoji="1" lang="en-US" altLang="ko-Kore-KR" b="1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identical</a:t>
                </a:r>
                <a:r>
                  <a:rPr kumimoji="1" lang="en-US" altLang="ko-Kore-KR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 to the optimal solution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kumimoji="1" lang="en-US" altLang="ko-Kore-KR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kumimoji="1" lang="en-US" altLang="ko-Kore-KR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kumimoji="1" lang="en-US" altLang="ko-Kore-KR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ko-Kore-KR" altLang="en-US" dirty="0">
                  <a:solidFill>
                    <a:sysClr val="windowText" lastClr="000000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16" name="모서리가 둥근 직사각형 15">
                <a:extLst>
                  <a:ext uri="{FF2B5EF4-FFF2-40B4-BE49-F238E27FC236}">
                    <a16:creationId xmlns:a16="http://schemas.microsoft.com/office/drawing/2014/main" id="{6D4F9EE7-7EA5-04F1-124F-5B0B112342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246" y="3974808"/>
                <a:ext cx="6943508" cy="4242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60A8F6A2-B014-D80C-63D4-6B3A46027231}"/>
              </a:ext>
            </a:extLst>
          </p:cNvPr>
          <p:cNvSpPr/>
          <p:nvPr/>
        </p:nvSpPr>
        <p:spPr>
          <a:xfrm>
            <a:off x="1100245" y="4529025"/>
            <a:ext cx="6943508" cy="424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Pre-trained</a:t>
            </a:r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 DDPM model is available during sampling with DDIM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055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DDIM Sampling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3649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42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Introduction</a:t>
            </a:r>
            <a:endParaRPr sz="342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7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A2E0AE-18F6-DD7F-248A-AA470EB35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628" y="3148416"/>
            <a:ext cx="4818743" cy="7420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3D1B81-7E59-D734-413D-FA33E18EF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4241" y="1997171"/>
            <a:ext cx="3354064" cy="10195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DBD061-A59C-E07F-D19C-04C3880996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634" y="4000620"/>
            <a:ext cx="6165279" cy="77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06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51B018FE-A81A-C398-BF31-56CF9A2F4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448" y="2107788"/>
            <a:ext cx="4861097" cy="662339"/>
          </a:xfrm>
          <a:prstGeom prst="rect">
            <a:avLst/>
          </a:prstGeom>
        </p:spPr>
      </p:pic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DDIM Sampling</a:t>
            </a:r>
            <a:r>
              <a:rPr lang="ko-KR" alt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vs DDPM Sampling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3649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42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Introduction</a:t>
            </a:r>
            <a:endParaRPr sz="342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8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99203D1-31AC-4FE6-BE38-5D89C285F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9494" y="3194778"/>
            <a:ext cx="4625011" cy="43665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0BFA757-281D-9D19-6CD3-04C6D019E106}"/>
              </a:ext>
            </a:extLst>
          </p:cNvPr>
          <p:cNvSpPr/>
          <p:nvPr/>
        </p:nvSpPr>
        <p:spPr>
          <a:xfrm>
            <a:off x="2178623" y="3134018"/>
            <a:ext cx="4805304" cy="5727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아래쪽 화살표[D] 4">
            <a:extLst>
              <a:ext uri="{FF2B5EF4-FFF2-40B4-BE49-F238E27FC236}">
                <a16:creationId xmlns:a16="http://schemas.microsoft.com/office/drawing/2014/main" id="{5294C7F7-D4DE-4EB9-75F6-E314CE48602C}"/>
              </a:ext>
            </a:extLst>
          </p:cNvPr>
          <p:cNvSpPr/>
          <p:nvPr/>
        </p:nvSpPr>
        <p:spPr>
          <a:xfrm>
            <a:off x="4412796" y="3788668"/>
            <a:ext cx="318407" cy="346330"/>
          </a:xfrm>
          <a:prstGeom prst="downArrow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AE7AC44-CAE0-6BD9-88FE-56C4D18A6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8623" y="4245608"/>
            <a:ext cx="4805304" cy="6033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96B962-950E-0F82-0910-E9B7167442D6}"/>
              </a:ext>
            </a:extLst>
          </p:cNvPr>
          <p:cNvSpPr txBox="1"/>
          <p:nvPr/>
        </p:nvSpPr>
        <p:spPr>
          <a:xfrm>
            <a:off x="3597103" y="4808440"/>
            <a:ext cx="1949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b="1" dirty="0">
                <a:latin typeface="Proxima Nova" panose="02000506030000020004" pitchFamily="2" charset="0"/>
              </a:rPr>
              <a:t>DDIM Sampling</a:t>
            </a:r>
            <a:endParaRPr kumimoji="1" lang="ko-Kore-KR" altLang="en-US" sz="1600" dirty="0">
              <a:latin typeface="Proxima Nova" panose="02000506030000020004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2DFAEFC-2CD5-09BC-F6DD-73F26BD30546}"/>
                  </a:ext>
                </a:extLst>
              </p:cNvPr>
              <p:cNvSpPr txBox="1"/>
              <p:nvPr/>
            </p:nvSpPr>
            <p:spPr>
              <a:xfrm>
                <a:off x="4731203" y="3754255"/>
                <a:ext cx="7592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kumimoji="1" lang="en-US" altLang="ko-Kore-KR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ko-Kore-KR" altLang="en-US" sz="1600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2DFAEFC-2CD5-09BC-F6DD-73F26BD30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1203" y="3754255"/>
                <a:ext cx="759281" cy="338554"/>
              </a:xfrm>
              <a:prstGeom prst="rect">
                <a:avLst/>
              </a:prstGeom>
              <a:blipFill>
                <a:blip r:embed="rId6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아래쪽 화살표[D] 11">
            <a:extLst>
              <a:ext uri="{FF2B5EF4-FFF2-40B4-BE49-F238E27FC236}">
                <a16:creationId xmlns:a16="http://schemas.microsoft.com/office/drawing/2014/main" id="{92B4378C-60D4-E93B-26E0-1FD596850951}"/>
              </a:ext>
            </a:extLst>
          </p:cNvPr>
          <p:cNvSpPr/>
          <p:nvPr/>
        </p:nvSpPr>
        <p:spPr>
          <a:xfrm rot="10800000">
            <a:off x="4412794" y="2713947"/>
            <a:ext cx="318407" cy="346330"/>
          </a:xfrm>
          <a:prstGeom prst="downArrow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2834FD-80B0-4403-584D-FDEEEEE96FE8}"/>
                  </a:ext>
                </a:extLst>
              </p:cNvPr>
              <p:cNvSpPr txBox="1"/>
              <p:nvPr/>
            </p:nvSpPr>
            <p:spPr>
              <a:xfrm>
                <a:off x="4723037" y="2705783"/>
                <a:ext cx="7592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kumimoji="1" lang="en-US" altLang="ko-Kore-KR" sz="1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kumimoji="1" lang="en-US" altLang="ko-Kore-KR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ko-Kore-KR" altLang="en-US" sz="1600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2834FD-80B0-4403-584D-FDEEEEE96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037" y="2705783"/>
                <a:ext cx="759281" cy="338554"/>
              </a:xfrm>
              <a:prstGeom prst="rect">
                <a:avLst/>
              </a:prstGeom>
              <a:blipFill>
                <a:blip r:embed="rId7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FA24C14-8625-E729-3920-E4B0C78ECC97}"/>
              </a:ext>
            </a:extLst>
          </p:cNvPr>
          <p:cNvSpPr txBox="1"/>
          <p:nvPr/>
        </p:nvSpPr>
        <p:spPr>
          <a:xfrm>
            <a:off x="3597100" y="1832070"/>
            <a:ext cx="1949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b="1" dirty="0">
                <a:latin typeface="Proxima Nova" panose="02000506030000020004" pitchFamily="2" charset="0"/>
              </a:rPr>
              <a:t>DDPM Sampling</a:t>
            </a:r>
            <a:endParaRPr kumimoji="1" lang="ko-Kore-KR" altLang="en-US" sz="1600" dirty="0"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0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00" y="21070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6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Code Explanation</a:t>
            </a:r>
            <a:endParaRPr sz="36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77" name="Google Shape;77;p15"/>
          <p:cNvGrpSpPr/>
          <p:nvPr/>
        </p:nvGrpSpPr>
        <p:grpSpPr>
          <a:xfrm>
            <a:off x="387900" y="2723145"/>
            <a:ext cx="8186400" cy="69700"/>
            <a:chOff x="311700" y="1017720"/>
            <a:chExt cx="8186400" cy="69700"/>
          </a:xfrm>
        </p:grpSpPr>
        <p:cxnSp>
          <p:nvCxnSpPr>
            <p:cNvPr id="78" name="Google Shape;78;p15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15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9</a:t>
            </a:fld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82491605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8094</TotalTime>
  <Words>425</Words>
  <Application>Microsoft Macintosh PowerPoint</Application>
  <PresentationFormat>화면 슬라이드 쇼(16:9)</PresentationFormat>
  <Paragraphs>142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Arial</vt:lpstr>
      <vt:lpstr>Proxima Nova</vt:lpstr>
      <vt:lpstr>Cambria Math</vt:lpstr>
      <vt:lpstr>Proxima Nova Extrabold</vt:lpstr>
      <vt:lpstr>Simple Light</vt:lpstr>
      <vt:lpstr>Denoising-based Diffusion Model Implementation</vt:lpstr>
      <vt:lpstr>Contents</vt:lpstr>
      <vt:lpstr>Introduction</vt:lpstr>
      <vt:lpstr>Introduction</vt:lpstr>
      <vt:lpstr>Introduction</vt:lpstr>
      <vt:lpstr>Introduction</vt:lpstr>
      <vt:lpstr>Introduction</vt:lpstr>
      <vt:lpstr>Introduction</vt:lpstr>
      <vt:lpstr>Code Explanation</vt:lpstr>
      <vt:lpstr>Code Explanation</vt:lpstr>
      <vt:lpstr>Code Explanation</vt:lpstr>
      <vt:lpstr>Code Explanation</vt:lpstr>
      <vt:lpstr>Code Explanation</vt:lpstr>
      <vt:lpstr>Code Explanation</vt:lpstr>
      <vt:lpstr>Code Explanation</vt:lpstr>
      <vt:lpstr>Code Explanation</vt:lpstr>
      <vt:lpstr>Code Explanation</vt:lpstr>
      <vt:lpstr>Code Explanation</vt:lpstr>
      <vt:lpstr>Code Explanation</vt:lpstr>
      <vt:lpstr>Code Explanation</vt:lpstr>
      <vt:lpstr>Code Explanation</vt:lpstr>
      <vt:lpstr>Sample Results</vt:lpstr>
      <vt:lpstr>Experiments</vt:lpstr>
      <vt:lpstr>Experiments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Style-Based Generator Architecture for Generative Adversarial Networks</dc:title>
  <dc:creator>박범순</dc:creator>
  <cp:lastModifiedBy>박범순</cp:lastModifiedBy>
  <cp:revision>28</cp:revision>
  <dcterms:modified xsi:type="dcterms:W3CDTF">2023-08-02T05:49:48Z</dcterms:modified>
</cp:coreProperties>
</file>